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2" r:id="rId7"/>
  </p:sldMasterIdLst>
  <p:notesMasterIdLst>
    <p:notesMasterId r:id="rId27"/>
  </p:notesMasterIdLst>
  <p:sldIdLst>
    <p:sldId id="301" r:id="rId8"/>
    <p:sldId id="302" r:id="rId9"/>
    <p:sldId id="286" r:id="rId10"/>
    <p:sldId id="292" r:id="rId11"/>
    <p:sldId id="295" r:id="rId12"/>
    <p:sldId id="298" r:id="rId13"/>
    <p:sldId id="300" r:id="rId14"/>
    <p:sldId id="306" r:id="rId15"/>
    <p:sldId id="307" r:id="rId16"/>
    <p:sldId id="315" r:id="rId17"/>
    <p:sldId id="259" r:id="rId18"/>
    <p:sldId id="308" r:id="rId19"/>
    <p:sldId id="257" r:id="rId20"/>
    <p:sldId id="309" r:id="rId21"/>
    <p:sldId id="310" r:id="rId22"/>
    <p:sldId id="311" r:id="rId23"/>
    <p:sldId id="312" r:id="rId24"/>
    <p:sldId id="313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X</c:v>
          </c:tx>
          <c:spPr>
            <a:ln>
              <a:prstDash val="solid"/>
            </a:ln>
          </c:spPr>
          <c:xVal>
            <c:numRef>
              <c:f>'SSW2'!$D$20:$D$28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75.043999999999997</c:v>
                </c:pt>
              </c:numCache>
            </c:numRef>
          </c:xVal>
          <c:yVal>
            <c:numRef>
              <c:f>'SSW2'!$K$20:$K$28</c:f>
              <c:numCache>
                <c:formatCode>0.000</c:formatCode>
                <c:ptCount val="9"/>
                <c:pt idx="0">
                  <c:v>9.3159729999999996</c:v>
                </c:pt>
                <c:pt idx="1">
                  <c:v>8.5565339999999992</c:v>
                </c:pt>
                <c:pt idx="2">
                  <c:v>7.4894939999999997</c:v>
                </c:pt>
                <c:pt idx="3">
                  <c:v>6.2195410000000004</c:v>
                </c:pt>
                <c:pt idx="4">
                  <c:v>4.9186139999999998</c:v>
                </c:pt>
                <c:pt idx="5">
                  <c:v>3.6136249999999999</c:v>
                </c:pt>
                <c:pt idx="6">
                  <c:v>2.2872680000000001</c:v>
                </c:pt>
                <c:pt idx="7">
                  <c:v>1.102508</c:v>
                </c:pt>
                <c:pt idx="8">
                  <c:v>0.76080099999999995</c:v>
                </c:pt>
              </c:numCache>
            </c:numRef>
          </c:yVal>
          <c:smooth val="0"/>
        </c:ser>
        <c:ser>
          <c:idx val="1"/>
          <c:order val="1"/>
          <c:tx>
            <c:v>Y</c:v>
          </c:tx>
          <c:spPr>
            <a:ln>
              <a:prstDash val="dash"/>
            </a:ln>
          </c:spPr>
          <c:xVal>
            <c:numRef>
              <c:f>'SSW2'!$D$31:$D$39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75.043999999999997</c:v>
                </c:pt>
              </c:numCache>
            </c:numRef>
          </c:xVal>
          <c:yVal>
            <c:numRef>
              <c:f>'SSW2'!$K$31:$K$39</c:f>
              <c:numCache>
                <c:formatCode>0.000</c:formatCode>
                <c:ptCount val="9"/>
                <c:pt idx="0">
                  <c:v>9.3159729999999996</c:v>
                </c:pt>
                <c:pt idx="1">
                  <c:v>8.5972030000000004</c:v>
                </c:pt>
                <c:pt idx="2">
                  <c:v>7.5238449999999997</c:v>
                </c:pt>
                <c:pt idx="3">
                  <c:v>6.2486959999999998</c:v>
                </c:pt>
                <c:pt idx="4">
                  <c:v>4.9388430000000003</c:v>
                </c:pt>
                <c:pt idx="5">
                  <c:v>3.6332110000000002</c:v>
                </c:pt>
                <c:pt idx="6">
                  <c:v>2.290413</c:v>
                </c:pt>
                <c:pt idx="7">
                  <c:v>1.1351560000000001</c:v>
                </c:pt>
                <c:pt idx="8">
                  <c:v>0.75535099999999999</c:v>
                </c:pt>
              </c:numCache>
            </c:numRef>
          </c:yVal>
          <c:smooth val="0"/>
        </c:ser>
        <c:ser>
          <c:idx val="2"/>
          <c:order val="2"/>
          <c:tx>
            <c:v>Model</c:v>
          </c:tx>
          <c:marker>
            <c:symbol val="none"/>
          </c:marker>
          <c:xVal>
            <c:numRef>
              <c:f>Model!$A$3:$A$19</c:f>
              <c:numCache>
                <c:formatCode>General</c:formatCode>
                <c:ptCount val="1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</c:numCache>
            </c:numRef>
          </c:xVal>
          <c:yVal>
            <c:numRef>
              <c:f>Model!$B$3:$B$19</c:f>
              <c:numCache>
                <c:formatCode>General</c:formatCode>
                <c:ptCount val="17"/>
                <c:pt idx="0">
                  <c:v>8.8666225698000005</c:v>
                </c:pt>
                <c:pt idx="1">
                  <c:v>8.5459450322000006</c:v>
                </c:pt>
                <c:pt idx="2">
                  <c:v>8.1648578424</c:v>
                </c:pt>
                <c:pt idx="3">
                  <c:v>7.6942997059999998</c:v>
                </c:pt>
                <c:pt idx="4">
                  <c:v>7.1500168981999996</c:v>
                </c:pt>
                <c:pt idx="5">
                  <c:v>7.1500168981999996</c:v>
                </c:pt>
                <c:pt idx="6">
                  <c:v>6.5640135097999996</c:v>
                </c:pt>
                <c:pt idx="7">
                  <c:v>5.9524864370000001</c:v>
                </c:pt>
                <c:pt idx="8">
                  <c:v>5.3272484807999998</c:v>
                </c:pt>
                <c:pt idx="9">
                  <c:v>4.6937530383999997</c:v>
                </c:pt>
                <c:pt idx="10">
                  <c:v>4.0553023000000001</c:v>
                </c:pt>
                <c:pt idx="11">
                  <c:v>3.4123355352</c:v>
                </c:pt>
                <c:pt idx="12">
                  <c:v>2.7759116108000002</c:v>
                </c:pt>
                <c:pt idx="13">
                  <c:v>2.1197617792000001</c:v>
                </c:pt>
                <c:pt idx="14">
                  <c:v>1.5563690243999999</c:v>
                </c:pt>
                <c:pt idx="15">
                  <c:v>1.0865519954</c:v>
                </c:pt>
                <c:pt idx="16">
                  <c:v>0.72491308060000004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80768"/>
        <c:axId val="115682688"/>
      </c:scatterChart>
      <c:valAx>
        <c:axId val="11568076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stroke [mm]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5682688"/>
        <c:crossesAt val="-8.9999999999999999E+99"/>
        <c:crossBetween val="midCat"/>
      </c:valAx>
      <c:valAx>
        <c:axId val="115682688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integrated gradient [T]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5680768"/>
        <c:crossesAt val="-8.9999999999999999E+99"/>
        <c:crossBetween val="midCat"/>
      </c:valAx>
    </c:plotArea>
    <c:legend>
      <c:legendPos val="r"/>
      <c:layout>
        <c:manualLayout>
          <c:xMode val="edge"/>
          <c:yMode val="edge"/>
          <c:x val="0.8132598039215686"/>
          <c:y val="8.9410167035202742E-2"/>
          <c:w val="0.13811313107920334"/>
          <c:h val="0.21819499876169346"/>
        </c:manualLayout>
      </c:layout>
      <c:overlay val="1"/>
      <c:spPr>
        <a:solidFill>
          <a:srgbClr val="FFFFFF">
            <a:alpha val="70000"/>
          </a:srgbClr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0C8C-8135-4A39-AEA9-8A1B036D6DBE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1A5BA-2AED-4822-89B9-A0D5C227F8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04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6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7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86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83008AD3-9742-4E6F-BCF8-3D73690201EF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EEC152C-8A2B-44FD-B91F-EB4CDA8A4428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2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B1556A7-4B38-4DAC-916C-E1D80EAB73EC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2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1615A00-52EB-4F38-B68E-02885AC075D5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6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E02ED732-D589-408D-B688-4B2757026C98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97DB4239-E0C8-4E01-A744-5AFA34CC7B4B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8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88CCEBB7-D95B-45CC-ACF9-8F525BDC7B51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4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FC17DE4-2A91-4D98-857E-B6957D8FD963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6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97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43BAB2E-50C2-4CBC-8D9D-054D684AB8BE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77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6" y="115888"/>
            <a:ext cx="8515928" cy="66920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877455"/>
            <a:ext cx="8552872" cy="500264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B8DE-92B3-4A0F-AB12-4DF1FCF370C2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09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0A2A-704B-4936-A86A-193833F8C0DA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11E2-1B1C-4B6F-9318-64B825D3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66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83008AD3-9742-4E6F-BCF8-3D73690201EF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1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EEC152C-8A2B-44FD-B91F-EB4CDA8A4428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08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B1556A7-4B38-4DAC-916C-E1D80EAB73EC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78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1615A00-52EB-4F38-B68E-02885AC075D5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E02ED732-D589-408D-B688-4B2757026C98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5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97DB4239-E0C8-4E01-A744-5AFA34CC7B4B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34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88CCEBB7-D95B-45CC-ACF9-8F525BDC7B51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08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FC17DE4-2A91-4D98-857E-B6957D8FD963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43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43BAB2E-50C2-4CBC-8D9D-054D684AB8BE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81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6" y="115888"/>
            <a:ext cx="8515928" cy="66920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877455"/>
            <a:ext cx="8552872" cy="500264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B8DE-92B3-4A0F-AB12-4DF1FCF370C2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31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0A2A-704B-4936-A86A-193833F8C0DA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11E2-1B1C-4B6F-9318-64B825D3A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29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EFA4-3C40-4CFA-B2B1-92FAD36D0E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F4C7-5920-4C6D-87B4-07679A01E1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81F6-B8EF-4D67-B182-DEFCC97512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E41B-3B55-44C1-9566-C288540C7E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DF6A-B752-4A21-9B70-32EAE17CEA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724B-3EEA-49B4-9CF2-FD44B884E0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357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3188-3D30-4CFA-9531-5322F337B7E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FC12-FE7C-41FD-A9CF-E7AC3E4D8C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9BDEF-DF9C-4E55-9D6C-2269A16C0B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BC42-8A1D-4887-B90F-41EBE06C9E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7ACE-A54F-443F-96BF-E13DF3CFB1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EFA4-3C40-4CFA-B2B1-92FAD36D0E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F4C7-5920-4C6D-87B4-07679A01E1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81F6-B8EF-4D67-B182-DEFCC97512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E41B-3B55-44C1-9566-C288540C7E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DF6A-B752-4A21-9B70-32EAE17CEA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962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724B-3EEA-49B4-9CF2-FD44B884E0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3188-3D30-4CFA-9531-5322F337B7E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FC12-FE7C-41FD-A9CF-E7AC3E4D8C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9BDEF-DF9C-4E55-9D6C-2269A16C0B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BC42-8A1D-4887-B90F-41EBE06C9E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Ben Shepherd</a:t>
            </a:r>
          </a:p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CLIC PM Quadrupoles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7ACE-A54F-443F-96BF-E13DF3CFB1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F8E7-B960-4EF4-A73B-66C1E786C3C2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48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0F7E-845A-4571-ADAA-87E7C4035B3B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75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D944-4E3A-4EF0-B35B-81402E52D077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DDCBE-956F-4AC4-A497-AD8997895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0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6503E-BD4A-4FFD-B5FE-F214DB9274D4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5F307-A3D7-41C0-B98A-9A50BD3A06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8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748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571744"/>
            <a:ext cx="4040188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8156A-89A4-45A5-8AC3-6E275A8626CF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12F6-D8FD-482C-8ACE-3090D81468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78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7577-4761-4B08-991E-CD66C8F9E315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EE23-FD9F-43B7-90E0-702AA6F14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80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B66F5-E92F-433B-9609-E3EF0C633CAA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28DE-0092-4C4A-894B-9C6524E0B3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34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C031-B488-41B8-BD76-E56ECB6E15BE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BDD7-C360-4D13-8E09-55D214ABDB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2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27835-CF22-4F46-B9A4-7C6EF5BF0238}" type="datetime1">
              <a:rPr lang="en-US">
                <a:solidFill>
                  <a:srgbClr val="000000"/>
                </a:solidFill>
              </a:rPr>
              <a:pPr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4223-B9ED-4A2E-9910-F9DCD75B2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41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544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24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1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15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2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2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97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66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4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79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903A-3501-4DE2-902C-49480DB0C9D1}" type="datetimeFigureOut">
              <a:rPr lang="en-GB" smtClean="0"/>
              <a:t>09/02/2017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08A1-9528-4CAB-A928-960AA44D7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65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6C69D-8288-48A6-B7A9-80F829D7BCAB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C5E92-D581-43F6-BC86-EE10FEFEA6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8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6C69D-8288-48A6-B7A9-80F829D7BCAB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C5E92-D581-43F6-BC86-EE10FEFEA6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Ben Shepherd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CLIC PM Quadrupoles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89C57-28E9-44F1-96CE-8CFCCB616C8C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Ben Shepherd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CLIC PM Quadrupoles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89C57-28E9-44F1-96CE-8CFCCB616C8C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180C4-B78F-490F-9F37-9BBD271FCF08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2/9/2017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4148E-5DB7-480A-8EE2-5325B7920E4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2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25/11/2016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N. Collomb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87A8-9B33-47B4-8660-E48FCD3BA6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24744"/>
            <a:ext cx="8207375" cy="252174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ZEPTO – Zero Power Tuneable Optics:</a:t>
            </a:r>
            <a:r>
              <a:rPr lang="en-US" sz="4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Permanent </a:t>
            </a:r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Magnet Quadrupoles </a:t>
            </a:r>
            <a:r>
              <a:rPr lang="en-US" sz="4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and Dipoles for CLIC</a:t>
            </a:r>
            <a:endParaRPr lang="en-GB" sz="4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3573015"/>
            <a:ext cx="8201025" cy="3046859"/>
          </a:xfrm>
        </p:spPr>
        <p:txBody>
          <a:bodyPr/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Jim Clarke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on behalf of Alex Bainbridge, Norbert Collomb</a:t>
            </a:r>
            <a:r>
              <a:rPr lang="en-GB" sz="2400" dirty="0">
                <a:latin typeface="Calibri" panose="020F0502020204030204" pitchFamily="34" charset="0"/>
              </a:rPr>
              <a:t>, </a:t>
            </a:r>
            <a:r>
              <a:rPr lang="en-GB" sz="2400" dirty="0" smtClean="0">
                <a:latin typeface="Calibri" panose="020F0502020204030204" pitchFamily="34" charset="0"/>
              </a:rPr>
              <a:t>Ben Shepherd, (STFC </a:t>
            </a:r>
            <a:r>
              <a:rPr lang="en-GB" sz="2400" dirty="0">
                <a:latin typeface="Calibri" panose="020F0502020204030204" pitchFamily="34" charset="0"/>
              </a:rPr>
              <a:t>Daresbury </a:t>
            </a:r>
            <a:r>
              <a:rPr lang="en-GB" sz="2400" dirty="0" smtClean="0">
                <a:latin typeface="Calibri" panose="020F0502020204030204" pitchFamily="34" charset="0"/>
              </a:rPr>
              <a:t>Laboratory) and Michele Modena (CERN)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10</a:t>
            </a:r>
            <a:r>
              <a:rPr lang="en-GB" sz="2400" b="1" baseline="30000" dirty="0" smtClean="0">
                <a:latin typeface="Calibri" panose="020F0502020204030204" pitchFamily="34" charset="0"/>
              </a:rPr>
              <a:t>th</a:t>
            </a:r>
            <a:r>
              <a:rPr lang="en-GB" sz="2400" b="1" dirty="0" smtClean="0">
                <a:latin typeface="Calibri" panose="020F0502020204030204" pitchFamily="34" charset="0"/>
              </a:rPr>
              <a:t> Feb 2017, CLIC Implementation Meeting</a:t>
            </a:r>
          </a:p>
        </p:txBody>
      </p:sp>
    </p:spTree>
    <p:extLst>
      <p:ext uri="{BB962C8B-B14F-4D97-AF65-F5344CB8AC3E}">
        <p14:creationId xmlns:p14="http://schemas.microsoft.com/office/powerpoint/2010/main" val="6037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Prototype Dipole Overview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" y="1268760"/>
            <a:ext cx="4549140" cy="410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4248" y="154965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Section View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437112"/>
            <a:ext cx="51480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Principle: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The motor drives the ballscrews through a “T-gearbox” and “right angle gearbox”.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This moves the ballscrew nut which is connected via the housing to the Nut Plate Assembly.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This in turn moves the permanent magnet via the PM side-plates.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Motor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499992" y="1813466"/>
            <a:ext cx="792088" cy="39139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8436" y="1084094"/>
            <a:ext cx="134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“T-gearbox”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995936" y="1268760"/>
            <a:ext cx="1052500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7368" y="2219282"/>
            <a:ext cx="128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Right angle - gearbox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3964868" y="2542448"/>
            <a:ext cx="1052500" cy="7976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5462066"/>
            <a:ext cx="148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Ballscrew Nut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H="1" flipV="1">
            <a:off x="2411760" y="4437112"/>
            <a:ext cx="310716" cy="10249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026" y="1228980"/>
            <a:ext cx="170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Sideplate &amp; Nut Plate Assembly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>
            <a:off x="960979" y="1875311"/>
            <a:ext cx="278889" cy="40156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5448" y="5467692"/>
            <a:ext cx="134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Permanent Magnet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41" name="Straight Arrow Connector 40"/>
          <p:cNvCxnSpPr>
            <a:stCxn id="40" idx="0"/>
          </p:cNvCxnSpPr>
          <p:nvPr/>
        </p:nvCxnSpPr>
        <p:spPr>
          <a:xfrm flipV="1">
            <a:off x="1156204" y="4005064"/>
            <a:ext cx="463468" cy="14626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7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PM </a:t>
            </a:r>
            <a:r>
              <a:rPr lang="en-GB" sz="4000" dirty="0" smtClean="0">
                <a:latin typeface="Calibri" panose="020F0502020204030204" pitchFamily="34" charset="0"/>
                <a:cs typeface="ヒラギノ角ゴ Pro W3"/>
              </a:rPr>
              <a:t>Block Details</a:t>
            </a:r>
            <a:endParaRPr lang="en-GB" sz="4000" dirty="0">
              <a:latin typeface="Calibri" panose="020F0502020204030204" pitchFamily="34" charset="0"/>
              <a:cs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587821"/>
            <a:ext cx="8783141" cy="5361459"/>
          </a:xfrm>
        </p:spPr>
        <p:txBody>
          <a:bodyPr>
            <a:normAutofit/>
          </a:bodyPr>
          <a:lstStyle/>
          <a:p>
            <a:r>
              <a:rPr lang="en-GB" sz="1800" dirty="0" smtClean="0"/>
              <a:t>Manufactured, measured &amp; delivered by Vacuumschmelze</a:t>
            </a:r>
          </a:p>
          <a:p>
            <a:r>
              <a:rPr lang="en-GB" sz="1800" dirty="0" smtClean="0"/>
              <a:t>Magnet block dimensions are </a:t>
            </a:r>
            <a:r>
              <a:rPr lang="en-GB" sz="1800" b="1" dirty="0" smtClean="0"/>
              <a:t>500x400x200 mm</a:t>
            </a:r>
            <a:r>
              <a:rPr lang="en-GB" sz="1800" dirty="0" smtClean="0"/>
              <a:t>, with 4 holes on 400mm axis for mounting tie rods.</a:t>
            </a:r>
          </a:p>
          <a:p>
            <a:r>
              <a:rPr lang="en-GB" sz="1800" dirty="0" smtClean="0"/>
              <a:t>Magnet material </a:t>
            </a:r>
            <a:r>
              <a:rPr lang="en-GB" sz="1800" b="1" dirty="0" smtClean="0"/>
              <a:t>NdFeB, Vacodym 745TP (Br 1.38T) </a:t>
            </a:r>
          </a:p>
          <a:p>
            <a:r>
              <a:rPr lang="en-GB" sz="1800" dirty="0" smtClean="0"/>
              <a:t>Constructed from 80 (large!) individual blocks glued together (each 100x50x100mm)</a:t>
            </a:r>
          </a:p>
          <a:p>
            <a:r>
              <a:rPr lang="en-GB" sz="1800" dirty="0" smtClean="0"/>
              <a:t>World’s largest ever NdFeB PM block?</a:t>
            </a: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164" y="4433277"/>
            <a:ext cx="3384376" cy="242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468353" cy="15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193506" cy="230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805387"/>
            <a:ext cx="2664296" cy="194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Prototype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4198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All externally procured items have been delivered</a:t>
            </a:r>
          </a:p>
          <a:p>
            <a:r>
              <a:rPr lang="en-GB" sz="2000" dirty="0" smtClean="0"/>
              <a:t>Assembly area prepared (non-trivial)  – specific safety training has been given to all staff involved</a:t>
            </a:r>
          </a:p>
          <a:p>
            <a:r>
              <a:rPr lang="en-GB" sz="2000" dirty="0" smtClean="0"/>
              <a:t>Assembly anticipated to be complete by early March 2017</a:t>
            </a:r>
          </a:p>
          <a:p>
            <a:r>
              <a:rPr lang="en-GB" sz="2000" dirty="0" smtClean="0"/>
              <a:t>Measurements (at DL only) and Report to follow immediately afterwards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" y="3717032"/>
            <a:ext cx="180620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81610"/>
            <a:ext cx="2018170" cy="31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46" y="3935455"/>
            <a:ext cx="1919916" cy="263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90" y="3554089"/>
            <a:ext cx="2706648" cy="28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7501" y="2924944"/>
            <a:ext cx="31146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Assembly Sequence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ヒラギノ角ゴ Pro W3"/>
              </a:rPr>
              <a:t>Next Steps</a:t>
            </a:r>
            <a:endParaRPr lang="en-GB" sz="4000" dirty="0">
              <a:latin typeface="Calibri" panose="020F0502020204030204" pitchFamily="34" charset="0"/>
              <a:cs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GB" sz="2000" dirty="0"/>
              <a:t>Work with CLIC beam dynamics team to maximise benefit of PM </a:t>
            </a:r>
            <a:r>
              <a:rPr lang="en-GB" sz="2000" dirty="0" smtClean="0"/>
              <a:t>magnets – starting today!</a:t>
            </a:r>
            <a:endParaRPr lang="en-GB" sz="2000" dirty="0"/>
          </a:p>
          <a:p>
            <a:r>
              <a:rPr lang="en-GB" sz="2000" dirty="0" smtClean="0"/>
              <a:t>Assess which other magnet families within 380GeV CLIC could be PM based to reduce the overall cost and power demand</a:t>
            </a:r>
          </a:p>
          <a:p>
            <a:r>
              <a:rPr lang="en-GB" sz="2000" dirty="0" smtClean="0"/>
              <a:t>Optimise current quad designs to minimise capital cost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3656429"/>
            <a:ext cx="2874138" cy="3201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015" y="6033681"/>
            <a:ext cx="4781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55A0"/>
                </a:solidFill>
                <a:latin typeface="+mj-lt"/>
                <a:ea typeface="MS PGothic" panose="020B0600070205080204" pitchFamily="34" charset="-128"/>
              </a:rPr>
              <a:t>Power consumption by technical systems for CLIC 3 TeV</a:t>
            </a:r>
          </a:p>
        </p:txBody>
      </p:sp>
    </p:spTree>
    <p:extLst>
      <p:ext uri="{BB962C8B-B14F-4D97-AF65-F5344CB8AC3E}">
        <p14:creationId xmlns:p14="http://schemas.microsoft.com/office/powerpoint/2010/main" val="6409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015208" cy="3378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Quick Assessment May 2016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260578" cy="3144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116" y="3573016"/>
            <a:ext cx="5687293" cy="29890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42161" y="105273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Several promising candidates rapidly </a:t>
            </a:r>
            <a:r>
              <a:rPr lang="en-GB" smtClean="0"/>
              <a:t>identified </a:t>
            </a:r>
            <a:r>
              <a:rPr lang="en-GB" smtClean="0"/>
              <a:t>(another 28MW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Example Cost Reduction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7584" y="1220394"/>
            <a:ext cx="7718436" cy="4296838"/>
            <a:chOff x="663065" y="1063624"/>
            <a:chExt cx="7328673" cy="43084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495550" y="1879600"/>
              <a:ext cx="3539314" cy="307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400">
                  <a:solidFill>
                    <a:srgbClr val="000000"/>
                  </a:solidFill>
                </a:rPr>
                <a:t>Erik Adli </a:t>
              </a:r>
              <a:r>
                <a:rPr lang="en-GB" sz="1400" dirty="0">
                  <a:solidFill>
                    <a:srgbClr val="000000"/>
                  </a:solidFill>
                </a:rPr>
                <a:t>&amp;</a:t>
              </a:r>
              <a:r>
                <a:rPr lang="pl-PL" sz="1400">
                  <a:solidFill>
                    <a:srgbClr val="000000"/>
                  </a:solidFill>
                </a:rPr>
                <a:t> Daniel Siemaszko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63065" y="1063624"/>
              <a:ext cx="7328673" cy="4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5000626" y="2590802"/>
              <a:ext cx="2199450" cy="19315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82750" y="1252538"/>
              <a:ext cx="3670300" cy="25003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7584" y="57332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Wide tuneability is expensive – better to limit tuneability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232757" y="2510479"/>
            <a:ext cx="198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60mm stroke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1760" y="1408798"/>
            <a:ext cx="0" cy="249355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Example Cost Reduction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57527" y="2034166"/>
            <a:ext cx="3727546" cy="3069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400">
                <a:solidFill>
                  <a:srgbClr val="000000"/>
                </a:solidFill>
              </a:rPr>
              <a:t>Erik Adli </a:t>
            </a:r>
            <a:r>
              <a:rPr lang="en-GB" sz="1400" dirty="0">
                <a:solidFill>
                  <a:srgbClr val="000000"/>
                </a:solidFill>
              </a:rPr>
              <a:t>&amp;</a:t>
            </a:r>
            <a:r>
              <a:rPr lang="pl-PL" sz="1400">
                <a:solidFill>
                  <a:srgbClr val="000000"/>
                </a:solidFill>
              </a:rPr>
              <a:t> Daniel Siemaszko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220394"/>
            <a:ext cx="7718436" cy="42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901499" y="1408799"/>
            <a:ext cx="582269" cy="1588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7332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Reduced range of motion will help significantly – magnets can be modular – same intrinsic design but with different PM block sizes for example.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7563" y="1624822"/>
            <a:ext cx="582269" cy="1516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3627" y="1840846"/>
            <a:ext cx="582269" cy="1444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9691" y="1993246"/>
            <a:ext cx="582269" cy="1444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2272894"/>
            <a:ext cx="582269" cy="1372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4229" y="2418899"/>
            <a:ext cx="582269" cy="1444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6498" y="2715315"/>
            <a:ext cx="582269" cy="1289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8767" y="2922955"/>
            <a:ext cx="582269" cy="122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1036" y="3138979"/>
            <a:ext cx="582269" cy="122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2436" y="3291379"/>
            <a:ext cx="582269" cy="122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88741" y="2006423"/>
            <a:ext cx="198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25mm stroke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39752" y="1408798"/>
            <a:ext cx="0" cy="158815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Example Cost Reduction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57527" y="2034166"/>
            <a:ext cx="3727546" cy="3069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400">
                <a:solidFill>
                  <a:srgbClr val="000000"/>
                </a:solidFill>
              </a:rPr>
              <a:t>Erik Adli </a:t>
            </a:r>
            <a:r>
              <a:rPr lang="en-GB" sz="1400" dirty="0">
                <a:solidFill>
                  <a:srgbClr val="000000"/>
                </a:solidFill>
              </a:rPr>
              <a:t>&amp;</a:t>
            </a:r>
            <a:r>
              <a:rPr lang="pl-PL" sz="1400">
                <a:solidFill>
                  <a:srgbClr val="000000"/>
                </a:solidFill>
              </a:rPr>
              <a:t> Daniel Siemaszko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220394"/>
            <a:ext cx="7718436" cy="42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901499" y="1844824"/>
            <a:ext cx="582269" cy="53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7332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Restricting the beam requirements will have a big impact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477563" y="2034166"/>
            <a:ext cx="582269" cy="553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3627" y="2310866"/>
            <a:ext cx="582269" cy="612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9691" y="2492896"/>
            <a:ext cx="582269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2816932"/>
            <a:ext cx="582269" cy="551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4229" y="2996951"/>
            <a:ext cx="582269" cy="648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6498" y="3291380"/>
            <a:ext cx="582269" cy="613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8767" y="3536017"/>
            <a:ext cx="582269" cy="613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1036" y="3752041"/>
            <a:ext cx="582269" cy="613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2436" y="4005064"/>
            <a:ext cx="582269" cy="512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" name="Parallelogram 2"/>
          <p:cNvSpPr/>
          <p:nvPr/>
        </p:nvSpPr>
        <p:spPr>
          <a:xfrm rot="1380000" flipV="1">
            <a:off x="1666536" y="3066331"/>
            <a:ext cx="6311913" cy="292438"/>
          </a:xfrm>
          <a:prstGeom prst="parallelogram">
            <a:avLst/>
          </a:prstGeom>
          <a:solidFill>
            <a:schemeClr val="bg1">
              <a:lumMod val="75000"/>
              <a:alpha val="5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88741" y="2006423"/>
            <a:ext cx="198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</a:t>
            </a:r>
            <a:r>
              <a:rPr lang="en-GB" dirty="0" smtClean="0"/>
              <a:t>mm stroke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39752" y="1840845"/>
            <a:ext cx="0" cy="54205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 smtClean="0">
                <a:latin typeface="Calibri" panose="020F0502020204030204" pitchFamily="34" charset="0"/>
                <a:cs typeface="ヒラギノ角ゴ Pro W3"/>
              </a:rPr>
              <a:t>Quad Comments</a:t>
            </a:r>
            <a:endParaRPr lang="en-GB" sz="4000" dirty="0">
              <a:latin typeface="Calibri" panose="020F0502020204030204" pitchFamily="34" charset="0"/>
              <a:cs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Autofit/>
          </a:bodyPr>
          <a:lstStyle/>
          <a:p>
            <a:r>
              <a:rPr lang="en-GB" sz="2400" b="1" i="1" dirty="0" smtClean="0">
                <a:solidFill>
                  <a:srgbClr val="6600FF"/>
                </a:solidFill>
              </a:rPr>
              <a:t>Quad procurement cost reduction drivers</a:t>
            </a:r>
          </a:p>
          <a:p>
            <a:pPr lvl="1"/>
            <a:r>
              <a:rPr lang="en-GB" sz="2000" dirty="0"/>
              <a:t>Simplification of design</a:t>
            </a:r>
          </a:p>
          <a:p>
            <a:pPr lvl="1"/>
            <a:r>
              <a:rPr lang="en-GB" sz="2000" dirty="0" smtClean="0"/>
              <a:t>“Modular” solutions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Reduced tuning ranges </a:t>
            </a:r>
            <a:r>
              <a:rPr lang="en-GB" sz="2000" dirty="0"/>
              <a:t>(motion requirements) – </a:t>
            </a:r>
            <a:r>
              <a:rPr lang="en-GB" sz="2000" dirty="0" smtClean="0"/>
              <a:t>e.g. ~8 to 100% has been demonstrated but ~80 </a:t>
            </a:r>
            <a:r>
              <a:rPr lang="en-GB" sz="2000" dirty="0"/>
              <a:t>to </a:t>
            </a:r>
            <a:r>
              <a:rPr lang="en-GB" sz="2000" dirty="0" smtClean="0"/>
              <a:t>~100% will allow simpler &amp; cheaper motion system</a:t>
            </a:r>
          </a:p>
          <a:p>
            <a:pPr lvl="1"/>
            <a:r>
              <a:rPr lang="en-GB" sz="2000" dirty="0" smtClean="0"/>
              <a:t>Reduced PM </a:t>
            </a:r>
            <a:r>
              <a:rPr lang="en-GB" sz="2000" smtClean="0"/>
              <a:t>material </a:t>
            </a:r>
            <a:r>
              <a:rPr lang="en-GB" sz="2000" smtClean="0"/>
              <a:t>volumes or cheaper material</a:t>
            </a:r>
            <a:endParaRPr lang="en-GB" sz="2000" dirty="0" smtClean="0"/>
          </a:p>
          <a:p>
            <a:pPr lvl="1"/>
            <a:r>
              <a:rPr lang="en-GB" sz="2000" dirty="0" smtClean="0"/>
              <a:t>More relaxed space constraints</a:t>
            </a:r>
          </a:p>
          <a:p>
            <a:pPr lvl="1"/>
            <a:r>
              <a:rPr lang="en-GB" sz="2000" dirty="0" smtClean="0"/>
              <a:t>Reduced magnet aperture, gradient, magnetic length</a:t>
            </a:r>
          </a:p>
          <a:p>
            <a:r>
              <a:rPr lang="en-GB" sz="2400" dirty="0" smtClean="0">
                <a:solidFill>
                  <a:srgbClr val="6600FF"/>
                </a:solidFill>
              </a:rPr>
              <a:t>PM Quads are generally applicable across CLIC and minimising the requested tuning range will help significantly!</a:t>
            </a:r>
            <a:endParaRPr lang="en-GB" sz="2400" b="1" i="1" dirty="0">
              <a:solidFill>
                <a:srgbClr val="6600FF"/>
              </a:solidFill>
            </a:endParaRP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72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71600" y="6122830"/>
            <a:ext cx="489654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4000" dirty="0" smtClean="0">
                <a:latin typeface="Calibri" panose="020F0502020204030204" pitchFamily="34" charset="0"/>
                <a:cs typeface="ヒラギノ角ゴ Pro W3"/>
              </a:rPr>
              <a:t>Dipole Comments</a:t>
            </a:r>
            <a:endParaRPr lang="en-GB" sz="4000" dirty="0">
              <a:latin typeface="Calibri" panose="020F0502020204030204" pitchFamily="34" charset="0"/>
              <a:cs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Autofit/>
          </a:bodyPr>
          <a:lstStyle/>
          <a:p>
            <a:r>
              <a:rPr lang="en-GB" sz="2000" b="1" i="1" dirty="0" smtClean="0">
                <a:solidFill>
                  <a:srgbClr val="6600FF"/>
                </a:solidFill>
              </a:rPr>
              <a:t>Dipole procurement cost reduction drivers</a:t>
            </a:r>
          </a:p>
          <a:p>
            <a:pPr lvl="1"/>
            <a:r>
              <a:rPr lang="en-GB" sz="1800" dirty="0"/>
              <a:t>Simplification of </a:t>
            </a:r>
            <a:r>
              <a:rPr lang="en-GB" sz="1800" dirty="0" smtClean="0"/>
              <a:t>design, reduction in forces</a:t>
            </a:r>
            <a:endParaRPr lang="en-GB" sz="1800" dirty="0"/>
          </a:p>
          <a:p>
            <a:pPr lvl="1"/>
            <a:r>
              <a:rPr lang="en-GB" sz="1800" b="1" dirty="0" smtClean="0">
                <a:solidFill>
                  <a:srgbClr val="FF0000"/>
                </a:solidFill>
              </a:rPr>
              <a:t>Reduced tuning ranges </a:t>
            </a:r>
            <a:r>
              <a:rPr lang="en-GB" sz="1800" dirty="0" smtClean="0"/>
              <a:t>(motion requirements) – e.g. ~50 to 100% looks just about feasible but ~90 to 100% will be much simpler, cheaper, and more practical to implement</a:t>
            </a:r>
          </a:p>
          <a:p>
            <a:pPr lvl="1"/>
            <a:r>
              <a:rPr lang="en-GB" sz="1800" dirty="0" smtClean="0"/>
              <a:t>Reduced PM material volumes or cheaper materials</a:t>
            </a:r>
          </a:p>
          <a:p>
            <a:pPr lvl="1"/>
            <a:r>
              <a:rPr lang="en-GB" sz="1800" dirty="0" smtClean="0"/>
              <a:t>Reduced magnet aperture, field, magnetic length</a:t>
            </a:r>
          </a:p>
          <a:p>
            <a:r>
              <a:rPr lang="en-GB" sz="2000" dirty="0" smtClean="0">
                <a:solidFill>
                  <a:srgbClr val="6600FF"/>
                </a:solidFill>
              </a:rPr>
              <a:t>PM Dipoles are much less applicable generally, </a:t>
            </a:r>
            <a:r>
              <a:rPr lang="en-GB" sz="2000" dirty="0" smtClean="0">
                <a:solidFill>
                  <a:srgbClr val="FF0000"/>
                </a:solidFill>
              </a:rPr>
              <a:t>fixed field straightforward</a:t>
            </a:r>
            <a:r>
              <a:rPr lang="en-GB" sz="2000" dirty="0" smtClean="0">
                <a:solidFill>
                  <a:srgbClr val="6600FF"/>
                </a:solidFill>
              </a:rPr>
              <a:t>, even modest tuneability (e.g. ~90 </a:t>
            </a:r>
            <a:r>
              <a:rPr lang="en-GB" sz="2000" dirty="0">
                <a:solidFill>
                  <a:srgbClr val="6600FF"/>
                </a:solidFill>
              </a:rPr>
              <a:t>to 100% ) </a:t>
            </a:r>
            <a:r>
              <a:rPr lang="en-GB" sz="2000" smtClean="0">
                <a:solidFill>
                  <a:srgbClr val="6600FF"/>
                </a:solidFill>
              </a:rPr>
              <a:t>is difficult. </a:t>
            </a:r>
          </a:p>
          <a:p>
            <a:r>
              <a:rPr lang="en-GB" sz="2000" smtClean="0">
                <a:solidFill>
                  <a:srgbClr val="6600FF"/>
                </a:solidFill>
              </a:rPr>
              <a:t>Long (e.g. 2m) versions would priobably have to be multiple short versions.</a:t>
            </a:r>
            <a:endParaRPr lang="en-GB" sz="2000" b="1" i="1" dirty="0">
              <a:solidFill>
                <a:srgbClr val="6600FF"/>
              </a:solidFill>
            </a:endParaRPr>
          </a:p>
          <a:p>
            <a:r>
              <a:rPr lang="en-GB" sz="2000" b="1" i="1" dirty="0" smtClean="0">
                <a:solidFill>
                  <a:srgbClr val="6600FF"/>
                </a:solidFill>
              </a:rPr>
              <a:t>Possible </a:t>
            </a:r>
            <a:r>
              <a:rPr lang="en-GB" sz="2000" dirty="0" smtClean="0"/>
              <a:t>“Hybrid</a:t>
            </a:r>
            <a:r>
              <a:rPr lang="en-GB" sz="2000" dirty="0"/>
              <a:t>” </a:t>
            </a:r>
            <a:r>
              <a:rPr lang="en-GB" sz="2000" dirty="0" smtClean="0"/>
              <a:t>solution?</a:t>
            </a:r>
          </a:p>
          <a:p>
            <a:pPr lvl="1"/>
            <a:r>
              <a:rPr lang="en-GB" sz="1800" dirty="0" smtClean="0"/>
              <a:t>Combination of fixed field PM &amp; tuneable EM dipoles?</a:t>
            </a:r>
            <a:endParaRPr lang="en-GB" sz="1800" dirty="0"/>
          </a:p>
          <a:p>
            <a:pPr lvl="1"/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722341" y="5726786"/>
            <a:ext cx="10081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23928" y="5733256"/>
            <a:ext cx="10081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PM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28109" y="5733256"/>
            <a:ext cx="1008112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5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6" y="87313"/>
            <a:ext cx="8515928" cy="522287"/>
          </a:xfrm>
        </p:spPr>
        <p:txBody>
          <a:bodyPr/>
          <a:lstStyle/>
          <a:p>
            <a:r>
              <a:rPr lang="en-GB" kern="1200" dirty="0">
                <a:solidFill>
                  <a:schemeClr val="tx1"/>
                </a:solidFill>
                <a:latin typeface="Calibri" panose="020F0502020204030204" pitchFamily="34" charset="0"/>
              </a:rPr>
              <a:t>PM</a:t>
            </a:r>
            <a:r>
              <a:rPr lang="en-GB" dirty="0" smtClean="0">
                <a:latin typeface="Calibri" panose="020F0502020204030204" pitchFamily="34" charset="0"/>
              </a:rPr>
              <a:t> Quad Recap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715530"/>
            <a:ext cx="8552872" cy="5002645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We have developed PM alternatives for the Drive Beam Quads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Two types were successfully prototyped to cover the full range required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763688" y="5292497"/>
            <a:ext cx="5336364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High energy quad – Gradient very high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Low energy quad – Very large dynamic range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03648" y="1890792"/>
            <a:ext cx="5997167" cy="3338611"/>
            <a:chOff x="663065" y="1063624"/>
            <a:chExt cx="7328671" cy="4308475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2495550" y="1879600"/>
              <a:ext cx="353931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400">
                  <a:solidFill>
                    <a:srgbClr val="000000"/>
                  </a:solidFill>
                </a:rPr>
                <a:t>Erik Adli </a:t>
              </a:r>
              <a:r>
                <a:rPr lang="en-GB" sz="1400" dirty="0">
                  <a:solidFill>
                    <a:srgbClr val="000000"/>
                  </a:solidFill>
                </a:rPr>
                <a:t>&amp;</a:t>
              </a:r>
              <a:r>
                <a:rPr lang="pl-PL" sz="1400">
                  <a:solidFill>
                    <a:srgbClr val="000000"/>
                  </a:solidFill>
                </a:rPr>
                <a:t> Daniel Siemaszko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65" y="1063624"/>
              <a:ext cx="7328671" cy="430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5000625" y="2590801"/>
              <a:ext cx="2199449" cy="19315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02917" y="3033713"/>
              <a:ext cx="2163877" cy="436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High Energy Quad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24476" y="2584450"/>
              <a:ext cx="1876424" cy="754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Low Energy Quad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82750" y="1252538"/>
              <a:ext cx="3670300" cy="2500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0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6" y="87313"/>
            <a:ext cx="8515928" cy="5222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panose="020F0502020204030204" pitchFamily="34" charset="0"/>
              </a:rPr>
              <a:t>High Energy Quad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715530"/>
            <a:ext cx="8552872" cy="5002645"/>
          </a:xfrm>
        </p:spPr>
        <p:txBody>
          <a:bodyPr/>
          <a:lstStyle/>
          <a:p>
            <a:r>
              <a:rPr lang="en-GB" sz="1800" b="1" dirty="0" smtClean="0">
                <a:solidFill>
                  <a:srgbClr val="0000FF"/>
                </a:solidFill>
              </a:rPr>
              <a:t>NdFeB</a:t>
            </a:r>
            <a:r>
              <a:rPr lang="en-GB" sz="1800" dirty="0" smtClean="0">
                <a:solidFill>
                  <a:srgbClr val="0000FF"/>
                </a:solidFill>
              </a:rPr>
              <a:t> magnets with </a:t>
            </a:r>
            <a:r>
              <a:rPr lang="en-GB" sz="1800" b="1" dirty="0" smtClean="0">
                <a:solidFill>
                  <a:srgbClr val="0000FF"/>
                </a:solidFill>
              </a:rPr>
              <a:t>B</a:t>
            </a:r>
            <a:r>
              <a:rPr lang="en-GB" sz="1800" b="1" baseline="-25000" dirty="0" smtClean="0">
                <a:solidFill>
                  <a:srgbClr val="0000FF"/>
                </a:solidFill>
              </a:rPr>
              <a:t>r</a:t>
            </a:r>
            <a:r>
              <a:rPr lang="en-GB" sz="1800" b="1" dirty="0" smtClean="0">
                <a:solidFill>
                  <a:srgbClr val="0000FF"/>
                </a:solidFill>
              </a:rPr>
              <a:t> = 1.37 T </a:t>
            </a:r>
            <a:r>
              <a:rPr lang="en-GB" sz="1800" dirty="0">
                <a:solidFill>
                  <a:srgbClr val="0000FF"/>
                </a:solidFill>
              </a:rPr>
              <a:t>(</a:t>
            </a:r>
            <a:r>
              <a:rPr lang="en-GB" sz="1800" dirty="0" smtClean="0">
                <a:solidFill>
                  <a:srgbClr val="0000FF"/>
                </a:solidFill>
              </a:rPr>
              <a:t>VACODYM </a:t>
            </a:r>
            <a:r>
              <a:rPr lang="en-GB" sz="1800" dirty="0">
                <a:solidFill>
                  <a:srgbClr val="0000FF"/>
                </a:solidFill>
              </a:rPr>
              <a:t>764 T</a:t>
            </a:r>
            <a:r>
              <a:rPr lang="en-GB" sz="1800" dirty="0" smtClean="0">
                <a:solidFill>
                  <a:srgbClr val="0000FF"/>
                </a:solidFill>
              </a:rPr>
              <a:t>P)</a:t>
            </a:r>
            <a:endParaRPr lang="en-GB" sz="1800" dirty="0">
              <a:solidFill>
                <a:srgbClr val="0000FF"/>
              </a:solidFill>
            </a:endParaRPr>
          </a:p>
          <a:p>
            <a:r>
              <a:rPr lang="en-GB" sz="1800" dirty="0" smtClean="0"/>
              <a:t>4 permanent magnet blocks each 18 x 100 x 230 mm</a:t>
            </a:r>
          </a:p>
          <a:p>
            <a:r>
              <a:rPr lang="en-GB" sz="1800" dirty="0" smtClean="0"/>
              <a:t>Mounted at optimum angle of 40°</a:t>
            </a:r>
            <a:endParaRPr lang="en-GB" sz="1800" dirty="0"/>
          </a:p>
          <a:p>
            <a:r>
              <a:rPr lang="en-GB" sz="1800" dirty="0" smtClean="0">
                <a:solidFill>
                  <a:srgbClr val="FF0000"/>
                </a:solidFill>
              </a:rPr>
              <a:t>Max gradient = </a:t>
            </a:r>
            <a:r>
              <a:rPr lang="en-GB" sz="1800" b="1" dirty="0" smtClean="0">
                <a:solidFill>
                  <a:srgbClr val="FF0000"/>
                </a:solidFill>
              </a:rPr>
              <a:t>60.4 T/m </a:t>
            </a:r>
            <a:r>
              <a:rPr lang="en-GB" sz="1800" dirty="0" smtClean="0">
                <a:solidFill>
                  <a:srgbClr val="FF0000"/>
                </a:solidFill>
              </a:rPr>
              <a:t>(stroke = 0 mm)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Min gradient = </a:t>
            </a:r>
            <a:r>
              <a:rPr lang="en-GB" sz="1800" b="1" dirty="0" smtClean="0">
                <a:solidFill>
                  <a:srgbClr val="FF0000"/>
                </a:solidFill>
              </a:rPr>
              <a:t>15.0 T/m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(stroke = </a:t>
            </a:r>
            <a:r>
              <a:rPr lang="en-GB" sz="1800" dirty="0" smtClean="0">
                <a:solidFill>
                  <a:srgbClr val="FF0000"/>
                </a:solidFill>
              </a:rPr>
              <a:t>64 </a:t>
            </a:r>
            <a:r>
              <a:rPr lang="en-GB" sz="1800" dirty="0">
                <a:solidFill>
                  <a:srgbClr val="FF0000"/>
                </a:solidFill>
              </a:rPr>
              <a:t>mm</a:t>
            </a:r>
            <a:r>
              <a:rPr lang="en-GB" sz="1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sz="1800" dirty="0" smtClean="0"/>
              <a:t>Pole gap = 27.2 mm</a:t>
            </a:r>
          </a:p>
          <a:p>
            <a:r>
              <a:rPr lang="en-GB" sz="1800" dirty="0" smtClean="0"/>
              <a:t>Field quality = </a:t>
            </a:r>
            <a:r>
              <a:rPr lang="en-GB" sz="1800" dirty="0" smtClean="0">
                <a:latin typeface="Verdana"/>
              </a:rPr>
              <a:t>±0.1% over 23 mm</a:t>
            </a:r>
            <a:endParaRPr lang="en-GB" sz="1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53087" y="3600664"/>
            <a:ext cx="1852138" cy="2542961"/>
            <a:chOff x="1853087" y="3600664"/>
            <a:chExt cx="1852138" cy="25429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3087" y="3600664"/>
              <a:ext cx="1852138" cy="254296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 bwMode="auto">
            <a:xfrm rot="18774977">
              <a:off x="2236994" y="395564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2825023" flipV="1">
              <a:off x="3122819" y="39651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2825023" flipH="1">
              <a:off x="2256044" y="557489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18774977" flipH="1" flipV="1">
              <a:off x="3132344" y="557489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72025" y="3067050"/>
            <a:ext cx="1990725" cy="3600450"/>
            <a:chOff x="5114925" y="3067050"/>
            <a:chExt cx="1990725" cy="3600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4925" y="3067050"/>
              <a:ext cx="1990725" cy="3600450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 bwMode="auto">
            <a:xfrm rot="18774977">
              <a:off x="5561219" y="334604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2825023" flipV="1">
              <a:off x="6447044" y="33555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 rot="2825023" flipH="1">
              <a:off x="5589794" y="61368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 rot="18774977" flipH="1" flipV="1">
              <a:off x="6466094" y="61368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9075" y="4581525"/>
            <a:ext cx="1800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Stroke = 0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9900" y="3952875"/>
            <a:ext cx="190101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Stroke = 64 mm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Poles are permanently fixed in place.</a:t>
            </a:r>
          </a:p>
        </p:txBody>
      </p:sp>
    </p:spTree>
    <p:extLst>
      <p:ext uri="{BB962C8B-B14F-4D97-AF65-F5344CB8AC3E}">
        <p14:creationId xmlns:p14="http://schemas.microsoft.com/office/powerpoint/2010/main" val="2574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5928" cy="6692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panose="020F0502020204030204" pitchFamily="34" charset="0"/>
              </a:rPr>
              <a:t>High Energy </a:t>
            </a:r>
            <a:r>
              <a:rPr lang="en-GB" dirty="0" smtClean="0">
                <a:latin typeface="Calibri" panose="020F0502020204030204" pitchFamily="34" charset="0"/>
              </a:rPr>
              <a:t>Quad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Measured </a:t>
            </a:r>
            <a:r>
              <a:rPr lang="en-GB" dirty="0">
                <a:latin typeface="Calibri" panose="020F0502020204030204" pitchFamily="34" charset="0"/>
              </a:rPr>
              <a:t>Integrated Gradient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1" y="1467423"/>
            <a:ext cx="5472863" cy="368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409" y="3861048"/>
            <a:ext cx="3462990" cy="2932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230941"/>
            <a:ext cx="3384376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Gradient, Integrated Gradient, and Field Quality all good.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Main issue: Magnet centre moves with motion of PMs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panose="020F0502020204030204" pitchFamily="34" charset="0"/>
              </a:rPr>
              <a:t>Low Energy Quad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754623"/>
            <a:ext cx="8552872" cy="5002645"/>
          </a:xfrm>
        </p:spPr>
        <p:txBody>
          <a:bodyPr/>
          <a:lstStyle/>
          <a:p>
            <a:r>
              <a:rPr lang="en-GB" sz="1800" dirty="0" smtClean="0">
                <a:solidFill>
                  <a:srgbClr val="0000FF"/>
                </a:solidFill>
              </a:rPr>
              <a:t>Lower strength easier but requires </a:t>
            </a:r>
            <a:r>
              <a:rPr lang="en-GB" sz="1800" b="1" dirty="0" smtClean="0">
                <a:solidFill>
                  <a:srgbClr val="0000FF"/>
                </a:solidFill>
              </a:rPr>
              <a:t>much larger tunability range (x12)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Outer shell short circuits magnetic flux </a:t>
            </a:r>
            <a:r>
              <a:rPr lang="en-GB" sz="1800" b="1" dirty="0" smtClean="0">
                <a:solidFill>
                  <a:srgbClr val="FF0000"/>
                </a:solidFill>
              </a:rPr>
              <a:t>to reduce quad strength rapidly</a:t>
            </a:r>
          </a:p>
          <a:p>
            <a:r>
              <a:rPr lang="en-GB" sz="1800" b="1" dirty="0"/>
              <a:t>NdFeB</a:t>
            </a:r>
            <a:r>
              <a:rPr lang="en-GB" sz="1800" dirty="0"/>
              <a:t> magnets with </a:t>
            </a:r>
            <a:r>
              <a:rPr lang="en-GB" sz="1800" b="1" dirty="0"/>
              <a:t>B</a:t>
            </a:r>
            <a:r>
              <a:rPr lang="en-GB" sz="1800" b="1" baseline="-25000" dirty="0"/>
              <a:t>r</a:t>
            </a:r>
            <a:r>
              <a:rPr lang="en-GB" sz="1800" b="1" dirty="0"/>
              <a:t> = </a:t>
            </a:r>
            <a:r>
              <a:rPr lang="en-GB" sz="1800" b="1" dirty="0" smtClean="0"/>
              <a:t>1.37 </a:t>
            </a:r>
            <a:r>
              <a:rPr lang="en-GB" sz="1800" b="1" dirty="0"/>
              <a:t>T </a:t>
            </a:r>
            <a:r>
              <a:rPr lang="en-GB" sz="1800" dirty="0"/>
              <a:t>(</a:t>
            </a:r>
            <a:r>
              <a:rPr lang="en-GB" sz="1800" dirty="0" smtClean="0"/>
              <a:t>VACODYM </a:t>
            </a:r>
            <a:r>
              <a:rPr lang="en-GB" sz="1800" dirty="0"/>
              <a:t>764 </a:t>
            </a:r>
            <a:r>
              <a:rPr lang="en-GB" sz="1800" dirty="0" smtClean="0"/>
              <a:t>TP</a:t>
            </a:r>
            <a:r>
              <a:rPr lang="en-GB" sz="1800" dirty="0"/>
              <a:t>)</a:t>
            </a:r>
          </a:p>
          <a:p>
            <a:r>
              <a:rPr lang="en-GB" sz="1800" dirty="0" smtClean="0">
                <a:solidFill>
                  <a:srgbClr val="0000FF"/>
                </a:solidFill>
              </a:rPr>
              <a:t>2 permanent magnet </a:t>
            </a:r>
            <a:r>
              <a:rPr lang="en-GB" sz="1800" dirty="0">
                <a:solidFill>
                  <a:srgbClr val="0000FF"/>
                </a:solidFill>
              </a:rPr>
              <a:t>blocks </a:t>
            </a:r>
            <a:r>
              <a:rPr lang="en-GB" sz="1800" dirty="0" smtClean="0">
                <a:solidFill>
                  <a:srgbClr val="0000FF"/>
                </a:solidFill>
              </a:rPr>
              <a:t>are 37.2 x 70 x 190 mm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Max </a:t>
            </a:r>
            <a:r>
              <a:rPr lang="en-GB" sz="1800" dirty="0">
                <a:solidFill>
                  <a:srgbClr val="FF0000"/>
                </a:solidFill>
              </a:rPr>
              <a:t>gradient = </a:t>
            </a:r>
            <a:r>
              <a:rPr lang="en-GB" sz="1800" b="1" dirty="0" smtClean="0">
                <a:solidFill>
                  <a:srgbClr val="FF0000"/>
                </a:solidFill>
              </a:rPr>
              <a:t>43.4 T/m </a:t>
            </a:r>
            <a:r>
              <a:rPr lang="en-GB" sz="1800" dirty="0">
                <a:solidFill>
                  <a:srgbClr val="FF0000"/>
                </a:solidFill>
              </a:rPr>
              <a:t>(stroke = 0 mm)</a:t>
            </a:r>
          </a:p>
          <a:p>
            <a:r>
              <a:rPr lang="en-GB" sz="1800" dirty="0">
                <a:solidFill>
                  <a:srgbClr val="FF0000"/>
                </a:solidFill>
              </a:rPr>
              <a:t>Min gradient = </a:t>
            </a:r>
            <a:r>
              <a:rPr lang="en-GB" sz="1800" b="1" dirty="0" smtClean="0">
                <a:solidFill>
                  <a:srgbClr val="FF0000"/>
                </a:solidFill>
              </a:rPr>
              <a:t>3.5 </a:t>
            </a:r>
            <a:r>
              <a:rPr lang="en-GB" sz="1800" b="1" dirty="0">
                <a:solidFill>
                  <a:srgbClr val="FF0000"/>
                </a:solidFill>
              </a:rPr>
              <a:t>T/m </a:t>
            </a:r>
            <a:r>
              <a:rPr lang="en-GB" sz="1800" dirty="0">
                <a:solidFill>
                  <a:srgbClr val="FF0000"/>
                </a:solidFill>
              </a:rPr>
              <a:t>(stroke = </a:t>
            </a:r>
            <a:r>
              <a:rPr lang="en-GB" sz="1800" dirty="0" smtClean="0">
                <a:solidFill>
                  <a:srgbClr val="FF0000"/>
                </a:solidFill>
              </a:rPr>
              <a:t>75 </a:t>
            </a:r>
            <a:r>
              <a:rPr lang="en-GB" sz="1800" dirty="0">
                <a:solidFill>
                  <a:srgbClr val="FF0000"/>
                </a:solidFill>
              </a:rPr>
              <a:t>mm)</a:t>
            </a:r>
          </a:p>
          <a:p>
            <a:r>
              <a:rPr lang="en-GB" sz="1800" dirty="0"/>
              <a:t>Pole gap = </a:t>
            </a:r>
            <a:r>
              <a:rPr lang="en-GB" sz="1800" dirty="0" smtClean="0"/>
              <a:t>27.6 </a:t>
            </a:r>
            <a:r>
              <a:rPr lang="en-GB" sz="1800" dirty="0"/>
              <a:t>mm</a:t>
            </a:r>
          </a:p>
          <a:p>
            <a:r>
              <a:rPr lang="en-GB" sz="1800" dirty="0"/>
              <a:t>Field quality = </a:t>
            </a:r>
            <a:r>
              <a:rPr lang="en-GB" sz="1800" dirty="0">
                <a:latin typeface="Verdana"/>
              </a:rPr>
              <a:t>±0.1% over 23 mm</a:t>
            </a:r>
            <a:endParaRPr lang="en-GB" sz="1800" dirty="0"/>
          </a:p>
          <a:p>
            <a:endParaRPr lang="en-GB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20459" y="3676650"/>
            <a:ext cx="2718940" cy="2809875"/>
            <a:chOff x="1630009" y="3676650"/>
            <a:chExt cx="2718940" cy="28098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0009" y="3676650"/>
              <a:ext cx="2718940" cy="2809875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 bwMode="auto">
            <a:xfrm>
              <a:off x="2884694" y="452714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 flipH="1">
              <a:off x="2875169" y="550822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0" y="3663678"/>
            <a:ext cx="2781300" cy="2813322"/>
            <a:chOff x="4286250" y="3663678"/>
            <a:chExt cx="2781300" cy="28133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6250" y="3663678"/>
              <a:ext cx="2781300" cy="2813322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 bwMode="auto">
            <a:xfrm>
              <a:off x="5561219" y="4012799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 flipH="1">
              <a:off x="5532644" y="5984474"/>
              <a:ext cx="225238" cy="201061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625" y="4581525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</a:rPr>
              <a:t>Stroke = 0 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3275" y="3952875"/>
            <a:ext cx="176212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</a:rPr>
              <a:t>Stroke = 75 mm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</a:rPr>
              <a:t>Poles and outer shell are permanently fixed in place.</a:t>
            </a:r>
          </a:p>
        </p:txBody>
      </p:sp>
    </p:spTree>
    <p:extLst>
      <p:ext uri="{BB962C8B-B14F-4D97-AF65-F5344CB8AC3E}">
        <p14:creationId xmlns:p14="http://schemas.microsoft.com/office/powerpoint/2010/main" val="24957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755852"/>
              </p:ext>
            </p:extLst>
          </p:nvPr>
        </p:nvGraphicFramePr>
        <p:xfrm>
          <a:off x="112642" y="1487884"/>
          <a:ext cx="8956713" cy="539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ヒラギノ角ゴ Pro W3"/>
              </a:rPr>
              <a:t>Low Energy Quad</a:t>
            </a:r>
            <a:br>
              <a:rPr lang="en-GB" sz="4000" dirty="0" smtClean="0">
                <a:latin typeface="Calibri" panose="020F0502020204030204" pitchFamily="34" charset="0"/>
                <a:cs typeface="ヒラギノ角ゴ Pro W3"/>
              </a:rPr>
            </a:br>
            <a:r>
              <a:rPr lang="en-GB" sz="4000" dirty="0" smtClean="0">
                <a:latin typeface="Calibri" panose="020F0502020204030204" pitchFamily="34" charset="0"/>
                <a:cs typeface="ヒラギノ角ゴ Pro W3"/>
              </a:rPr>
              <a:t>Measured </a:t>
            </a:r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Integrated Gradient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2366" y="1874771"/>
            <a:ext cx="2935355" cy="6463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Maximum gradient: </a:t>
            </a:r>
            <a:r>
              <a:rPr lang="en-GB" b="1" dirty="0">
                <a:solidFill>
                  <a:srgbClr val="000000"/>
                </a:solidFill>
              </a:rPr>
              <a:t>45.0 T/m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Minimum gradient: </a:t>
            </a:r>
            <a:r>
              <a:rPr lang="en-GB" b="1" dirty="0">
                <a:solidFill>
                  <a:srgbClr val="000000"/>
                </a:solidFill>
              </a:rPr>
              <a:t>3.6 T/m</a:t>
            </a:r>
          </a:p>
        </p:txBody>
      </p:sp>
      <p:pic>
        <p:nvPicPr>
          <p:cNvPr id="7" name="Picture 2" descr="\\ENGSERVE\Projects\tdl-1162 PM Quadrupole\meng - Mechanical Engineering\Presentations (prs)\PMQ LS Assembly\20140131_14200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1450" y="2889703"/>
            <a:ext cx="1751449" cy="30000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1909" y="4625841"/>
            <a:ext cx="2978243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Gradient, Integrated Gradient, and Field Quality all good.</a:t>
            </a: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Main issue: Magnet centre moves with motion of PMs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ヒラギノ角ゴ Pro W3"/>
              </a:rPr>
              <a:t>CLIC PM Dipoles</a:t>
            </a:r>
            <a:endParaRPr lang="en-GB" sz="4000" dirty="0">
              <a:latin typeface="Calibri" panose="020F0502020204030204" pitchFamily="34" charset="0"/>
              <a:cs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Next we have investigated PM dipoles</a:t>
            </a:r>
          </a:p>
          <a:p>
            <a:pPr lvl="1"/>
            <a:r>
              <a:rPr lang="en-GB" sz="2000" dirty="0"/>
              <a:t>Drive Beam Turn Around Loop (</a:t>
            </a:r>
            <a:r>
              <a:rPr lang="en-GB" sz="2000" dirty="0" smtClean="0"/>
              <a:t>DB TAL</a:t>
            </a:r>
            <a:r>
              <a:rPr lang="en-GB" sz="2000" dirty="0"/>
              <a:t>)</a:t>
            </a:r>
          </a:p>
          <a:p>
            <a:pPr lvl="1"/>
            <a:r>
              <a:rPr lang="en-GB" sz="2000" dirty="0" smtClean="0"/>
              <a:t>Main Beam Ring to Main Linac (MB RTML)</a:t>
            </a:r>
          </a:p>
          <a:p>
            <a:r>
              <a:rPr lang="en-GB" sz="2400" dirty="0" smtClean="0"/>
              <a:t>Total power consumed by both types: </a:t>
            </a:r>
            <a:r>
              <a:rPr lang="en-GB" sz="2400" b="1" dirty="0" smtClean="0"/>
              <a:t>15 MW</a:t>
            </a:r>
            <a:endParaRPr lang="en-GB" sz="2400" dirty="0" smtClean="0"/>
          </a:p>
          <a:p>
            <a:r>
              <a:rPr lang="en-GB" sz="2400" dirty="0" smtClean="0">
                <a:solidFill>
                  <a:srgbClr val="00B050"/>
                </a:solidFill>
              </a:rPr>
              <a:t>Several possible designs considered for DB TAL (the most challenging of the two test cases)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07525"/>
              </p:ext>
            </p:extLst>
          </p:nvPr>
        </p:nvGraphicFramePr>
        <p:xfrm>
          <a:off x="251520" y="4581128"/>
          <a:ext cx="8544560" cy="11787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43801"/>
                <a:gridCol w="1124236"/>
                <a:gridCol w="1073386"/>
                <a:gridCol w="1120537"/>
                <a:gridCol w="896909"/>
                <a:gridCol w="1309033"/>
                <a:gridCol w="1083556"/>
                <a:gridCol w="893102"/>
              </a:tblGrid>
              <a:tr h="6179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Type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Quantity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Length (m)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Strength (T)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Pole Gap (mm)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Good Field Region (mm)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Field Quality 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Range (%)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1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MB RTML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666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2.0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 x 20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 x 10</a:t>
                      </a:r>
                      <a:r>
                        <a:rPr lang="en-GB" sz="1600" baseline="30000" dirty="0">
                          <a:effectLst/>
                        </a:rPr>
                        <a:t>-4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±</a:t>
                      </a:r>
                      <a:r>
                        <a:rPr lang="en-GB" sz="1600" baseline="0" dirty="0" smtClean="0">
                          <a:effectLst/>
                        </a:rPr>
                        <a:t> 10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DB TAL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576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1.5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1.6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53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40 x 40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 x 10</a:t>
                      </a:r>
                      <a:r>
                        <a:rPr lang="en-GB" sz="1600" b="1" baseline="30000" dirty="0">
                          <a:effectLst/>
                        </a:rPr>
                        <a:t>-4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50–100 </a:t>
                      </a:r>
                      <a:endParaRPr lang="en-GB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0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dirty="0">
                <a:cs typeface="ヒラギノ角ゴ Pro W3"/>
              </a:rPr>
              <a:t>Selected Dipole Design</a:t>
            </a:r>
          </a:p>
        </p:txBody>
      </p:sp>
      <p:pic>
        <p:nvPicPr>
          <p:cNvPr id="27" name="Picture 5" descr="C:\Users\fxq83521\Desktop\Photos\2016-4-07-Complete Assy-06.bmp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794076"/>
            <a:ext cx="288032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264675" cy="12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Zepto anim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964" t="1758" r="12128" b="1735"/>
          <a:stretch/>
        </p:blipFill>
        <p:spPr>
          <a:xfrm>
            <a:off x="3707904" y="1231151"/>
            <a:ext cx="3333926" cy="2082437"/>
          </a:xfrm>
          <a:prstGeom prst="rect">
            <a:avLst/>
          </a:prstGeom>
        </p:spPr>
      </p:pic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5971361" y="1052736"/>
            <a:ext cx="3336683" cy="2476135"/>
          </a:xfrm>
        </p:spPr>
        <p:txBody>
          <a:bodyPr>
            <a:noAutofit/>
          </a:bodyPr>
          <a:lstStyle/>
          <a:p>
            <a:pPr lvl="1"/>
            <a:r>
              <a:rPr lang="en-GB" sz="1600" i="1" dirty="0" smtClean="0">
                <a:latin typeface="+mj-lt"/>
              </a:rPr>
              <a:t>Sliding PM in backleg</a:t>
            </a:r>
          </a:p>
          <a:p>
            <a:pPr lvl="1"/>
            <a:r>
              <a:rPr lang="en-GB" sz="1600" i="1" dirty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Similar to low </a:t>
            </a:r>
            <a:r>
              <a:rPr lang="en-GB" sz="1600" i="1" dirty="0" smtClean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energy DBQ</a:t>
            </a:r>
            <a:endParaRPr lang="en-GB" sz="1600" i="1" dirty="0">
              <a:solidFill>
                <a:srgbClr val="00B050"/>
              </a:solidFill>
              <a:latin typeface="+mj-lt"/>
              <a:ea typeface="Calibri"/>
              <a:cs typeface="Times New Roman"/>
            </a:endParaRPr>
          </a:p>
          <a:p>
            <a:pPr lvl="1"/>
            <a:r>
              <a:rPr lang="en-GB" sz="1600" i="1" dirty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Rectangular </a:t>
            </a:r>
            <a:r>
              <a:rPr lang="en-GB" sz="1600" i="1" dirty="0" smtClean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PM</a:t>
            </a:r>
          </a:p>
          <a:p>
            <a:pPr lvl="1"/>
            <a:r>
              <a:rPr lang="en-GB" sz="1600" i="1" dirty="0" smtClean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Forces manageable</a:t>
            </a:r>
          </a:p>
          <a:p>
            <a:pPr lvl="1"/>
            <a:r>
              <a:rPr lang="en-GB" sz="1600" i="1" dirty="0" smtClean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C – shape possible</a:t>
            </a:r>
          </a:p>
          <a:p>
            <a:pPr lvl="1"/>
            <a:r>
              <a:rPr lang="en-GB" sz="1600" i="1" dirty="0" smtClean="0">
                <a:solidFill>
                  <a:srgbClr val="00B050"/>
                </a:solidFill>
                <a:latin typeface="+mj-lt"/>
                <a:ea typeface="Calibri"/>
                <a:cs typeface="Times New Roman"/>
              </a:rPr>
              <a:t>Curved poles (along beam arc) possible</a:t>
            </a:r>
            <a:endParaRPr lang="en-GB" sz="1600" i="1" dirty="0">
              <a:solidFill>
                <a:srgbClr val="00B050"/>
              </a:solidFill>
              <a:latin typeface="+mj-lt"/>
              <a:ea typeface="Calibri"/>
              <a:cs typeface="Times New Roman"/>
            </a:endParaRPr>
          </a:p>
          <a:p>
            <a:pPr lvl="1"/>
            <a:r>
              <a:rPr lang="en-GB" sz="1600" i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Wide</a:t>
            </a:r>
          </a:p>
          <a:p>
            <a:pPr lvl="1"/>
            <a:r>
              <a:rPr lang="en-GB" sz="1600" i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Large stroke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51520" y="3861048"/>
            <a:ext cx="8665933" cy="86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5425" indent="-2254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60375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85800" indent="-2254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90963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146175" indent="-2365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DDDDD"/>
              </a:buClr>
            </a:pPr>
            <a:r>
              <a:rPr lang="en-GB" sz="1800" dirty="0">
                <a:solidFill>
                  <a:srgbClr val="0055A0"/>
                </a:solidFill>
                <a:latin typeface="+mj-lt"/>
              </a:rPr>
              <a:t>S</a:t>
            </a:r>
            <a:r>
              <a:rPr lang="en-GB" sz="1800" dirty="0" smtClean="0">
                <a:solidFill>
                  <a:srgbClr val="0055A0"/>
                </a:solidFill>
                <a:latin typeface="+mj-lt"/>
              </a:rPr>
              <a:t>liding assembly using rails, stepper motor and a gearbox. </a:t>
            </a:r>
          </a:p>
          <a:p>
            <a:pPr>
              <a:buClr>
                <a:srgbClr val="DDDDDD"/>
              </a:buClr>
            </a:pPr>
            <a:r>
              <a:rPr lang="en-GB" sz="1800" dirty="0" smtClean="0">
                <a:solidFill>
                  <a:srgbClr val="0055A0"/>
                </a:solidFill>
                <a:latin typeface="+mj-lt"/>
              </a:rPr>
              <a:t>This should cope with the horizontal forces (27kN peak) and hold the Magnet steady at any point on a 400 mm stroke.</a:t>
            </a:r>
            <a:endParaRPr lang="en-GB" sz="1800" dirty="0">
              <a:solidFill>
                <a:srgbClr val="0055A0"/>
              </a:solidFill>
              <a:latin typeface="+mj-lt"/>
            </a:endParaRPr>
          </a:p>
        </p:txBody>
      </p:sp>
      <p:pic>
        <p:nvPicPr>
          <p:cNvPr id="32" name="Picture 4" descr="C:\Users\fxq83521\Desktop\Photos\2016-4-07-Complete Assy-04.bmp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5" y="4796246"/>
            <a:ext cx="2880321" cy="20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fxq83521\Desktop\Photos\2016-4-07-Complete Assy-05.bmp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4795425"/>
            <a:ext cx="2880319" cy="19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dirty="0">
                <a:latin typeface="Calibri" panose="020F0502020204030204" pitchFamily="34" charset="0"/>
                <a:cs typeface="ヒラギノ角ゴ Pro W3"/>
              </a:rPr>
              <a:t>Dipole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GB" sz="2000" dirty="0" smtClean="0"/>
              <a:t>Original plan was to build a 0.5m version of full size DB TAL magnet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However, </a:t>
            </a:r>
            <a:r>
              <a:rPr lang="en-GB" sz="2000" i="1" dirty="0" smtClean="0">
                <a:solidFill>
                  <a:srgbClr val="0070C0"/>
                </a:solidFill>
              </a:rPr>
              <a:t>cost exceeded </a:t>
            </a:r>
            <a:r>
              <a:rPr lang="en-GB" sz="2000" dirty="0" smtClean="0">
                <a:solidFill>
                  <a:srgbClr val="0070C0"/>
                </a:solidFill>
              </a:rPr>
              <a:t>available budget </a:t>
            </a:r>
          </a:p>
          <a:p>
            <a:r>
              <a:rPr lang="en-GB" sz="2000" dirty="0" smtClean="0"/>
              <a:t>So, instead we are building a scaled version</a:t>
            </a:r>
          </a:p>
          <a:p>
            <a:pPr lvl="1"/>
            <a:r>
              <a:rPr lang="en-GB" sz="1800" dirty="0" smtClean="0"/>
              <a:t>Cost dominated by one off PM block costs (&gt;50%)</a:t>
            </a:r>
          </a:p>
          <a:p>
            <a:pPr lvl="1"/>
            <a:r>
              <a:rPr lang="en-GB" sz="1800" dirty="0" smtClean="0">
                <a:solidFill>
                  <a:srgbClr val="0070C0"/>
                </a:solidFill>
              </a:rPr>
              <a:t>Will still demonstrate the </a:t>
            </a:r>
            <a:r>
              <a:rPr lang="en-GB" sz="1800" i="1" dirty="0">
                <a:solidFill>
                  <a:srgbClr val="0070C0"/>
                </a:solidFill>
              </a:rPr>
              <a:t>tuneable PM dipole principle </a:t>
            </a:r>
            <a:r>
              <a:rPr lang="en-GB" sz="1800" dirty="0">
                <a:solidFill>
                  <a:srgbClr val="0070C0"/>
                </a:solidFill>
              </a:rPr>
              <a:t>as well as achieving the </a:t>
            </a:r>
            <a:r>
              <a:rPr lang="en-GB" sz="1800" i="1" dirty="0">
                <a:solidFill>
                  <a:srgbClr val="0070C0"/>
                </a:solidFill>
              </a:rPr>
              <a:t>same field quality </a:t>
            </a:r>
            <a:r>
              <a:rPr lang="en-GB" sz="1800" dirty="0">
                <a:solidFill>
                  <a:srgbClr val="0070C0"/>
                </a:solidFill>
              </a:rPr>
              <a:t>and have the </a:t>
            </a:r>
            <a:r>
              <a:rPr lang="en-GB" sz="1800" i="1" dirty="0">
                <a:solidFill>
                  <a:srgbClr val="0070C0"/>
                </a:solidFill>
              </a:rPr>
              <a:t>same relative tuning range</a:t>
            </a:r>
            <a:r>
              <a:rPr lang="en-GB" sz="1800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11668"/>
              </p:ext>
            </p:extLst>
          </p:nvPr>
        </p:nvGraphicFramePr>
        <p:xfrm>
          <a:off x="1043608" y="3356992"/>
          <a:ext cx="7056784" cy="2690608"/>
        </p:xfrm>
        <a:graphic>
          <a:graphicData uri="http://schemas.openxmlformats.org/drawingml/2006/table">
            <a:tbl>
              <a:tblPr firstRow="1" firstCol="1" bandRow="1"/>
              <a:tblGrid>
                <a:gridCol w="1303925"/>
                <a:gridCol w="920057"/>
                <a:gridCol w="960510"/>
                <a:gridCol w="968439"/>
                <a:gridCol w="921644"/>
                <a:gridCol w="928783"/>
                <a:gridCol w="1053426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Length (m)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Max Field Strength (T)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Pole Gap (mm)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Good Field Region (mm)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Field Quality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Range (%)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DB </a:t>
                      </a:r>
                      <a:r>
                        <a:rPr lang="en-GB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x 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GB" sz="16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50–100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Original Prototype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x 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GB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50–100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Scaled Prototype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 x 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x 10</a:t>
                      </a: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50–100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 Scaled Prototype weighs ~1500kg ! PM block is ~350kg!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8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2F2F2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2F2F2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1189</Words>
  <Application>Microsoft Office PowerPoint</Application>
  <PresentationFormat>On-screen Show (4:3)</PresentationFormat>
  <Paragraphs>191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Office Theme</vt:lpstr>
      <vt:lpstr>1_Blank Presentation</vt:lpstr>
      <vt:lpstr>2_Blank Presentation</vt:lpstr>
      <vt:lpstr>Default Design</vt:lpstr>
      <vt:lpstr>1_Default Design</vt:lpstr>
      <vt:lpstr>Blank Presentation</vt:lpstr>
      <vt:lpstr>1_Office Theme</vt:lpstr>
      <vt:lpstr>ZEPTO – Zero Power Tuneable Optics: Permanent Magnet Quadrupoles and Dipoles for CLIC</vt:lpstr>
      <vt:lpstr>PM Quad Recap</vt:lpstr>
      <vt:lpstr>High Energy Quad Design</vt:lpstr>
      <vt:lpstr>High Energy Quad Measured Integrated Gradient</vt:lpstr>
      <vt:lpstr>Low Energy Quad Design</vt:lpstr>
      <vt:lpstr>Low Energy Quad Measured Integrated Gradient</vt:lpstr>
      <vt:lpstr>CLIC PM Dipoles</vt:lpstr>
      <vt:lpstr>Selected Dipole Design</vt:lpstr>
      <vt:lpstr>Dipole Prototype</vt:lpstr>
      <vt:lpstr>Prototype Dipole Overview</vt:lpstr>
      <vt:lpstr>PM Block Details</vt:lpstr>
      <vt:lpstr>Prototype Progress</vt:lpstr>
      <vt:lpstr>Next Steps</vt:lpstr>
      <vt:lpstr>Quick Assessment May 2016</vt:lpstr>
      <vt:lpstr>Example Cost Reduction</vt:lpstr>
      <vt:lpstr>Example Cost Reduction</vt:lpstr>
      <vt:lpstr>Example Cost Reduction</vt:lpstr>
      <vt:lpstr>Quad Comments</vt:lpstr>
      <vt:lpstr>Dipole Comments</vt:lpstr>
    </vt:vector>
  </TitlesOfParts>
  <Company>Daresbury Laboratory (STFC)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 Magnets Slides</dc:title>
  <dc:creator>JAC</dc:creator>
  <cp:lastModifiedBy>JAC</cp:lastModifiedBy>
  <cp:revision>67</cp:revision>
  <dcterms:created xsi:type="dcterms:W3CDTF">2017-01-03T15:55:44Z</dcterms:created>
  <dcterms:modified xsi:type="dcterms:W3CDTF">2017-02-09T14:00:21Z</dcterms:modified>
</cp:coreProperties>
</file>